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7"/>
  </p:notesMasterIdLst>
  <p:sldIdLst>
    <p:sldId id="256" r:id="rId2"/>
    <p:sldId id="286" r:id="rId3"/>
    <p:sldId id="258" r:id="rId4"/>
    <p:sldId id="317" r:id="rId5"/>
    <p:sldId id="318" r:id="rId6"/>
    <p:sldId id="319" r:id="rId7"/>
    <p:sldId id="321" r:id="rId8"/>
    <p:sldId id="322" r:id="rId9"/>
    <p:sldId id="325" r:id="rId10"/>
    <p:sldId id="324" r:id="rId11"/>
    <p:sldId id="328" r:id="rId12"/>
    <p:sldId id="329" r:id="rId13"/>
    <p:sldId id="330" r:id="rId14"/>
    <p:sldId id="332" r:id="rId15"/>
    <p:sldId id="337" r:id="rId16"/>
    <p:sldId id="338" r:id="rId17"/>
    <p:sldId id="339" r:id="rId18"/>
    <p:sldId id="363" r:id="rId19"/>
    <p:sldId id="340" r:id="rId20"/>
    <p:sldId id="341" r:id="rId21"/>
    <p:sldId id="342" r:id="rId22"/>
    <p:sldId id="344" r:id="rId23"/>
    <p:sldId id="345" r:id="rId24"/>
    <p:sldId id="346" r:id="rId25"/>
    <p:sldId id="347" r:id="rId26"/>
    <p:sldId id="349" r:id="rId27"/>
    <p:sldId id="350" r:id="rId28"/>
    <p:sldId id="354" r:id="rId29"/>
    <p:sldId id="357" r:id="rId30"/>
    <p:sldId id="358" r:id="rId31"/>
    <p:sldId id="359" r:id="rId32"/>
    <p:sldId id="364" r:id="rId33"/>
    <p:sldId id="365" r:id="rId34"/>
    <p:sldId id="315" r:id="rId35"/>
    <p:sldId id="316"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17"/>
    <p:restoredTop sz="94726"/>
  </p:normalViewPr>
  <p:slideViewPr>
    <p:cSldViewPr snapToGrid="0">
      <p:cViewPr varScale="1">
        <p:scale>
          <a:sx n="198" d="100"/>
          <a:sy n="198" d="100"/>
        </p:scale>
        <p:origin x="208" y="3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081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03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33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417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6598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2345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82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561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4670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430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910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374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515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1043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029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394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3264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021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6214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70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9886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9079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226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199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00720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44758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9509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654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6894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933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4272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8292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622592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622592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9606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20200" y="820500"/>
            <a:ext cx="9144000" cy="4323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 sz="1600" b="1" dirty="0">
              <a:solidFill>
                <a:schemeClr val="dk1"/>
              </a:solidFill>
            </a:endParaRPr>
          </a:p>
          <a:p>
            <a:pPr marL="0" lvl="0" indent="0" algn="l" rtl="0">
              <a:spcBef>
                <a:spcPts val="0"/>
              </a:spcBef>
              <a:spcAft>
                <a:spcPts val="0"/>
              </a:spcAft>
              <a:buNone/>
            </a:pPr>
            <a:r>
              <a:rPr lang="en" sz="1600" b="1" dirty="0">
                <a:solidFill>
                  <a:schemeClr val="dk1"/>
                </a:solidFill>
              </a:rPr>
              <a:t>The Topic:</a:t>
            </a:r>
            <a:r>
              <a:rPr lang="en" sz="1600" dirty="0">
                <a:solidFill>
                  <a:schemeClr val="dk1"/>
                </a:solidFill>
              </a:rPr>
              <a:t> Household incomes and expenditures.</a:t>
            </a:r>
          </a:p>
          <a:p>
            <a:pPr marL="0" lvl="0" indent="0" algn="l" rtl="0">
              <a:spcBef>
                <a:spcPts val="0"/>
              </a:spcBef>
              <a:spcAft>
                <a:spcPts val="0"/>
              </a:spcAft>
              <a:buNone/>
            </a:pPr>
            <a:endParaRPr lang="en" sz="1600" dirty="0">
              <a:solidFill>
                <a:schemeClr val="dk1"/>
              </a:solidFill>
            </a:endParaRPr>
          </a:p>
          <a:p>
            <a:pPr marL="0" lvl="0" indent="0" algn="l" rtl="0">
              <a:spcBef>
                <a:spcPts val="0"/>
              </a:spcBef>
              <a:spcAft>
                <a:spcPts val="0"/>
              </a:spcAft>
              <a:buNone/>
            </a:pPr>
            <a:r>
              <a:rPr lang="en" sz="1600" b="1" dirty="0">
                <a:solidFill>
                  <a:schemeClr val="dk1"/>
                </a:solidFill>
              </a:rPr>
              <a:t>The Reason: </a:t>
            </a:r>
            <a:r>
              <a:rPr lang="en" sz="1600" dirty="0">
                <a:solidFill>
                  <a:schemeClr val="dk1"/>
                </a:solidFill>
              </a:rPr>
              <a:t>The reason why we picked this topic is because today’s economy is crazy, and we want to see if we can predict how bad (or good) the economy will get in the next year.</a:t>
            </a:r>
            <a:endParaRPr sz="1600" dirty="0">
              <a:solidFill>
                <a:schemeClr val="dk1"/>
              </a:solidFill>
            </a:endParaRPr>
          </a:p>
          <a:p>
            <a:pPr marL="0" lvl="0" indent="0" algn="l" rtl="0">
              <a:spcBef>
                <a:spcPts val="0"/>
              </a:spcBef>
              <a:spcAft>
                <a:spcPts val="0"/>
              </a:spcAft>
              <a:buNone/>
            </a:pPr>
            <a:endParaRPr sz="1600" dirty="0">
              <a:solidFill>
                <a:schemeClr val="dk1"/>
              </a:solidFill>
            </a:endParaRPr>
          </a:p>
          <a:p>
            <a:pPr marL="0" lvl="0" indent="0" algn="l" rtl="0">
              <a:spcBef>
                <a:spcPts val="0"/>
              </a:spcBef>
              <a:spcAft>
                <a:spcPts val="0"/>
              </a:spcAft>
              <a:buNone/>
            </a:pPr>
            <a:r>
              <a:rPr lang="en" sz="1600" b="1" dirty="0">
                <a:solidFill>
                  <a:schemeClr val="dk1"/>
                </a:solidFill>
              </a:rPr>
              <a:t>Questions we hope to answer with Data:</a:t>
            </a:r>
            <a:r>
              <a:rPr lang="en" sz="1600" dirty="0">
                <a:solidFill>
                  <a:schemeClr val="dk1"/>
                </a:solidFill>
              </a:rPr>
              <a:t> </a:t>
            </a:r>
            <a:endParaRPr sz="1600" dirty="0">
              <a:solidFill>
                <a:schemeClr val="dk1"/>
              </a:solidFill>
            </a:endParaRPr>
          </a:p>
          <a:p>
            <a:pPr marL="285750" lvl="0" indent="-285750" algn="l" rtl="0">
              <a:spcBef>
                <a:spcPts val="0"/>
              </a:spcBef>
              <a:spcAft>
                <a:spcPts val="0"/>
              </a:spcAft>
              <a:buFont typeface="Arial" panose="020B0604020202020204" pitchFamily="34" charset="0"/>
              <a:buChar char="•"/>
            </a:pPr>
            <a:r>
              <a:rPr lang="en" sz="1600" dirty="0">
                <a:solidFill>
                  <a:schemeClr val="dk1"/>
                </a:solidFill>
              </a:rPr>
              <a:t>What will the economy look like in one year? </a:t>
            </a:r>
            <a:endParaRPr sz="1600" dirty="0">
              <a:solidFill>
                <a:schemeClr val="dk1"/>
              </a:solidFill>
            </a:endParaRPr>
          </a:p>
          <a:p>
            <a:pPr marL="285750" lvl="0" indent="-285750" algn="l" rtl="0">
              <a:spcBef>
                <a:spcPts val="0"/>
              </a:spcBef>
              <a:spcAft>
                <a:spcPts val="0"/>
              </a:spcAft>
              <a:buFont typeface="Arial" panose="020B0604020202020204" pitchFamily="34" charset="0"/>
              <a:buChar char="•"/>
            </a:pPr>
            <a:r>
              <a:rPr lang="en" sz="1600" dirty="0">
                <a:solidFill>
                  <a:schemeClr val="dk1"/>
                </a:solidFill>
              </a:rPr>
              <a:t>Will the income and the expenditures both increase? </a:t>
            </a:r>
          </a:p>
          <a:p>
            <a:pPr marL="285750" lvl="0" indent="-285750" algn="l" rtl="0">
              <a:spcBef>
                <a:spcPts val="0"/>
              </a:spcBef>
              <a:spcAft>
                <a:spcPts val="0"/>
              </a:spcAft>
              <a:buFont typeface="Arial" panose="020B0604020202020204" pitchFamily="34" charset="0"/>
              <a:buChar char="•"/>
            </a:pPr>
            <a:r>
              <a:rPr lang="en" sz="1600" dirty="0">
                <a:solidFill>
                  <a:schemeClr val="dk1"/>
                </a:solidFill>
              </a:rPr>
              <a:t>Will our model accurately reflect the economy for 2022?</a:t>
            </a:r>
            <a:endParaRPr sz="1600" dirty="0">
              <a:solidFill>
                <a:schemeClr val="dk1"/>
              </a:solidFill>
            </a:endParaRPr>
          </a:p>
          <a:p>
            <a:pPr marL="0" lvl="0" indent="0" algn="l" rtl="0">
              <a:spcBef>
                <a:spcPts val="0"/>
              </a:spcBef>
              <a:spcAft>
                <a:spcPts val="0"/>
              </a:spcAft>
              <a:buNone/>
            </a:pPr>
            <a:endParaRPr lang="en-US" sz="1600" dirty="0">
              <a:solidFill>
                <a:schemeClr val="dk1"/>
              </a:solidFill>
            </a:endParaRPr>
          </a:p>
          <a:p>
            <a:pPr marL="0" lvl="0" indent="0" algn="l" rtl="0">
              <a:spcBef>
                <a:spcPts val="0"/>
              </a:spcBef>
              <a:spcAft>
                <a:spcPts val="0"/>
              </a:spcAft>
              <a:buNone/>
            </a:pPr>
            <a:endParaRPr sz="1600" dirty="0">
              <a:solidFill>
                <a:schemeClr val="dk1"/>
              </a:solidFill>
            </a:endParaRPr>
          </a:p>
          <a:p>
            <a:pPr marL="0" lvl="0" indent="0" algn="l" rtl="0">
              <a:spcBef>
                <a:spcPts val="0"/>
              </a:spcBef>
              <a:spcAft>
                <a:spcPts val="0"/>
              </a:spcAft>
              <a:buNone/>
            </a:pPr>
            <a:endParaRPr sz="1600" dirty="0"/>
          </a:p>
        </p:txBody>
      </p:sp>
      <p:sp>
        <p:nvSpPr>
          <p:cNvPr id="55" name="Google Shape;55;p13"/>
          <p:cNvSpPr txBox="1"/>
          <p:nvPr/>
        </p:nvSpPr>
        <p:spPr>
          <a:xfrm>
            <a:off x="136875" y="0"/>
            <a:ext cx="86262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dirty="0"/>
              <a:t>Predicting Household Income vs Expenditures </a:t>
            </a:r>
            <a:endParaRPr lang="en-US" sz="2000" b="1" dirty="0"/>
          </a:p>
          <a:p>
            <a:pPr marL="0" lvl="0" indent="0" algn="ctr" rtl="0">
              <a:spcBef>
                <a:spcPts val="0"/>
              </a:spcBef>
              <a:spcAft>
                <a:spcPts val="0"/>
              </a:spcAft>
              <a:buNone/>
            </a:pPr>
            <a:r>
              <a:rPr lang="en-US" sz="2000" b="1" dirty="0"/>
              <a:t>Week 3 </a:t>
            </a:r>
          </a:p>
        </p:txBody>
      </p:sp>
      <p:cxnSp>
        <p:nvCxnSpPr>
          <p:cNvPr id="56" name="Google Shape;56;p13"/>
          <p:cNvCxnSpPr/>
          <p:nvPr/>
        </p:nvCxnSpPr>
        <p:spPr>
          <a:xfrm rot="10800000" flipH="1">
            <a:off x="60500" y="800400"/>
            <a:ext cx="8982600" cy="6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Python/Pandas: Created Income and Expenditure Data Frames</a:t>
            </a:r>
            <a:endParaRPr sz="2000" dirty="0"/>
          </a:p>
        </p:txBody>
      </p:sp>
      <p:sp>
        <p:nvSpPr>
          <p:cNvPr id="68" name="Google Shape;68;p15"/>
          <p:cNvSpPr txBox="1">
            <a:spLocks noGrp="1"/>
          </p:cNvSpPr>
          <p:nvPr>
            <p:ph type="body" idx="1"/>
          </p:nvPr>
        </p:nvSpPr>
        <p:spPr>
          <a:xfrm>
            <a:off x="311700" y="1152474"/>
            <a:ext cx="2243036"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indent="-330200">
              <a:lnSpc>
                <a:spcPct val="100000"/>
              </a:lnSpc>
              <a:buClr>
                <a:schemeClr val="dk1"/>
              </a:buClr>
              <a:buSzPts val="1600"/>
            </a:pPr>
            <a:r>
              <a:rPr lang="en" sz="1600" dirty="0">
                <a:solidFill>
                  <a:schemeClr val="dk1"/>
                </a:solidFill>
              </a:rPr>
              <a:t>Created two data frames to build CSV’s for our SQL Database</a:t>
            </a: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Graphical user interface, table&#10;&#10;Description automatically generated with medium confidence">
            <a:extLst>
              <a:ext uri="{FF2B5EF4-FFF2-40B4-BE49-F238E27FC236}">
                <a16:creationId xmlns:a16="http://schemas.microsoft.com/office/drawing/2014/main" id="{EB8A0D2B-337A-A34F-613A-5FCAD882A6B0}"/>
              </a:ext>
            </a:extLst>
          </p:cNvPr>
          <p:cNvPicPr>
            <a:picLocks noChangeAspect="1"/>
          </p:cNvPicPr>
          <p:nvPr/>
        </p:nvPicPr>
        <p:blipFill>
          <a:blip r:embed="rId3"/>
          <a:stretch>
            <a:fillRect/>
          </a:stretch>
        </p:blipFill>
        <p:spPr>
          <a:xfrm>
            <a:off x="6061976" y="1051643"/>
            <a:ext cx="2983676" cy="3825026"/>
          </a:xfrm>
          <a:prstGeom prst="rect">
            <a:avLst/>
          </a:prstGeom>
        </p:spPr>
      </p:pic>
      <p:pic>
        <p:nvPicPr>
          <p:cNvPr id="2" name="Picture 1" descr="Graphical user interface, table&#10;&#10;Description automatically generated">
            <a:extLst>
              <a:ext uri="{FF2B5EF4-FFF2-40B4-BE49-F238E27FC236}">
                <a16:creationId xmlns:a16="http://schemas.microsoft.com/office/drawing/2014/main" id="{48D7B826-7037-590C-E041-9897A6F417D8}"/>
              </a:ext>
            </a:extLst>
          </p:cNvPr>
          <p:cNvPicPr>
            <a:picLocks noChangeAspect="1"/>
          </p:cNvPicPr>
          <p:nvPr/>
        </p:nvPicPr>
        <p:blipFill>
          <a:blip r:embed="rId4"/>
          <a:stretch>
            <a:fillRect/>
          </a:stretch>
        </p:blipFill>
        <p:spPr>
          <a:xfrm>
            <a:off x="2604662" y="1051643"/>
            <a:ext cx="3457314" cy="3724194"/>
          </a:xfrm>
          <a:prstGeom prst="rect">
            <a:avLst/>
          </a:prstGeom>
        </p:spPr>
      </p:pic>
    </p:spTree>
    <p:extLst>
      <p:ext uri="{BB962C8B-B14F-4D97-AF65-F5344CB8AC3E}">
        <p14:creationId xmlns:p14="http://schemas.microsoft.com/office/powerpoint/2010/main" val="3162993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SQL: Created an ERD</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Made an ERD to give us a foundation for our SQL tables</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Graphical user interface, application&#10;&#10;Description automatically generated">
            <a:extLst>
              <a:ext uri="{FF2B5EF4-FFF2-40B4-BE49-F238E27FC236}">
                <a16:creationId xmlns:a16="http://schemas.microsoft.com/office/drawing/2014/main" id="{95E710F5-E016-CD10-37C3-C6DFE046A2D6}"/>
              </a:ext>
            </a:extLst>
          </p:cNvPr>
          <p:cNvPicPr>
            <a:picLocks noChangeAspect="1"/>
          </p:cNvPicPr>
          <p:nvPr/>
        </p:nvPicPr>
        <p:blipFill>
          <a:blip r:embed="rId3"/>
          <a:stretch>
            <a:fillRect/>
          </a:stretch>
        </p:blipFill>
        <p:spPr>
          <a:xfrm>
            <a:off x="4066563" y="1472191"/>
            <a:ext cx="4909287" cy="2395257"/>
          </a:xfrm>
          <a:prstGeom prst="rect">
            <a:avLst/>
          </a:prstGeom>
        </p:spPr>
      </p:pic>
    </p:spTree>
    <p:extLst>
      <p:ext uri="{BB962C8B-B14F-4D97-AF65-F5344CB8AC3E}">
        <p14:creationId xmlns:p14="http://schemas.microsoft.com/office/powerpoint/2010/main" val="4119625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SQL: Built tables for Income and Expenditure files</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SQL code to build our initial tables</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2" name="Picture 1" descr="Text&#10;&#10;Description automatically generated">
            <a:extLst>
              <a:ext uri="{FF2B5EF4-FFF2-40B4-BE49-F238E27FC236}">
                <a16:creationId xmlns:a16="http://schemas.microsoft.com/office/drawing/2014/main" id="{E9CD36CB-C5EF-82F6-3954-ABA8648288E8}"/>
              </a:ext>
            </a:extLst>
          </p:cNvPr>
          <p:cNvPicPr>
            <a:picLocks noChangeAspect="1"/>
          </p:cNvPicPr>
          <p:nvPr/>
        </p:nvPicPr>
        <p:blipFill>
          <a:blip r:embed="rId3"/>
          <a:stretch>
            <a:fillRect/>
          </a:stretch>
        </p:blipFill>
        <p:spPr>
          <a:xfrm>
            <a:off x="6220943" y="950241"/>
            <a:ext cx="2611357" cy="4128659"/>
          </a:xfrm>
          <a:prstGeom prst="rect">
            <a:avLst/>
          </a:prstGeom>
        </p:spPr>
      </p:pic>
    </p:spTree>
    <p:extLst>
      <p:ext uri="{BB962C8B-B14F-4D97-AF65-F5344CB8AC3E}">
        <p14:creationId xmlns:p14="http://schemas.microsoft.com/office/powerpoint/2010/main" val="1298793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SQL: Income and Expenditure Table</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Display Income and Expenditure tables in SQL</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Table&#10;&#10;Description automatically generated">
            <a:extLst>
              <a:ext uri="{FF2B5EF4-FFF2-40B4-BE49-F238E27FC236}">
                <a16:creationId xmlns:a16="http://schemas.microsoft.com/office/drawing/2014/main" id="{4F88B2D2-0EB0-7EEA-8E04-6E00BF834A16}"/>
              </a:ext>
            </a:extLst>
          </p:cNvPr>
          <p:cNvPicPr>
            <a:picLocks noChangeAspect="1"/>
          </p:cNvPicPr>
          <p:nvPr/>
        </p:nvPicPr>
        <p:blipFill>
          <a:blip r:embed="rId3"/>
          <a:stretch>
            <a:fillRect/>
          </a:stretch>
        </p:blipFill>
        <p:spPr>
          <a:xfrm>
            <a:off x="5744664" y="927851"/>
            <a:ext cx="3231186" cy="1968377"/>
          </a:xfrm>
          <a:prstGeom prst="rect">
            <a:avLst/>
          </a:prstGeom>
        </p:spPr>
      </p:pic>
      <p:pic>
        <p:nvPicPr>
          <p:cNvPr id="2" name="Picture 1" descr="Table&#10;&#10;Description automatically generated">
            <a:extLst>
              <a:ext uri="{FF2B5EF4-FFF2-40B4-BE49-F238E27FC236}">
                <a16:creationId xmlns:a16="http://schemas.microsoft.com/office/drawing/2014/main" id="{8692E2DD-BEE0-EDF0-06DB-3355111A6024}"/>
              </a:ext>
            </a:extLst>
          </p:cNvPr>
          <p:cNvPicPr>
            <a:picLocks noChangeAspect="1"/>
          </p:cNvPicPr>
          <p:nvPr/>
        </p:nvPicPr>
        <p:blipFill>
          <a:blip r:embed="rId4"/>
          <a:stretch>
            <a:fillRect/>
          </a:stretch>
        </p:blipFill>
        <p:spPr>
          <a:xfrm>
            <a:off x="5744665" y="3063299"/>
            <a:ext cx="3231186" cy="1866776"/>
          </a:xfrm>
          <a:prstGeom prst="rect">
            <a:avLst/>
          </a:prstGeom>
        </p:spPr>
      </p:pic>
      <p:sp>
        <p:nvSpPr>
          <p:cNvPr id="4" name="TextBox 3">
            <a:extLst>
              <a:ext uri="{FF2B5EF4-FFF2-40B4-BE49-F238E27FC236}">
                <a16:creationId xmlns:a16="http://schemas.microsoft.com/office/drawing/2014/main" id="{146BDF6D-0BFB-0AFF-7294-C473F2375F76}"/>
              </a:ext>
            </a:extLst>
          </p:cNvPr>
          <p:cNvSpPr txBox="1"/>
          <p:nvPr/>
        </p:nvSpPr>
        <p:spPr>
          <a:xfrm>
            <a:off x="3824796" y="1604262"/>
            <a:ext cx="1494405" cy="307777"/>
          </a:xfrm>
          <a:prstGeom prst="rect">
            <a:avLst/>
          </a:prstGeom>
          <a:noFill/>
        </p:spPr>
        <p:txBody>
          <a:bodyPr wrap="square" rtlCol="0">
            <a:spAutoFit/>
          </a:bodyPr>
          <a:lstStyle/>
          <a:p>
            <a:r>
              <a:rPr lang="en-US" dirty="0"/>
              <a:t>Income Table</a:t>
            </a:r>
          </a:p>
        </p:txBody>
      </p:sp>
      <p:sp>
        <p:nvSpPr>
          <p:cNvPr id="5" name="TextBox 4">
            <a:extLst>
              <a:ext uri="{FF2B5EF4-FFF2-40B4-BE49-F238E27FC236}">
                <a16:creationId xmlns:a16="http://schemas.microsoft.com/office/drawing/2014/main" id="{946B3415-03CA-33E6-022C-FAEDC19E216D}"/>
              </a:ext>
            </a:extLst>
          </p:cNvPr>
          <p:cNvSpPr txBox="1"/>
          <p:nvPr/>
        </p:nvSpPr>
        <p:spPr>
          <a:xfrm>
            <a:off x="3732634" y="3688910"/>
            <a:ext cx="1678727" cy="307777"/>
          </a:xfrm>
          <a:prstGeom prst="rect">
            <a:avLst/>
          </a:prstGeom>
          <a:noFill/>
        </p:spPr>
        <p:txBody>
          <a:bodyPr wrap="square" rtlCol="0">
            <a:spAutoFit/>
          </a:bodyPr>
          <a:lstStyle/>
          <a:p>
            <a:r>
              <a:rPr lang="en-US" dirty="0"/>
              <a:t>Expenditure Table</a:t>
            </a:r>
          </a:p>
        </p:txBody>
      </p:sp>
      <p:cxnSp>
        <p:nvCxnSpPr>
          <p:cNvPr id="6" name="Google Shape;69;p15">
            <a:extLst>
              <a:ext uri="{FF2B5EF4-FFF2-40B4-BE49-F238E27FC236}">
                <a16:creationId xmlns:a16="http://schemas.microsoft.com/office/drawing/2014/main" id="{67AD2130-6B29-A5CD-B0C7-E0012609CE52}"/>
              </a:ext>
            </a:extLst>
          </p:cNvPr>
          <p:cNvCxnSpPr>
            <a:cxnSpLocks/>
          </p:cNvCxnSpPr>
          <p:nvPr/>
        </p:nvCxnSpPr>
        <p:spPr>
          <a:xfrm>
            <a:off x="3732634" y="2963619"/>
            <a:ext cx="5271461"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125652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SQL: Merged the tables </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Merged the two tables to create our final table to use in our analysis</a:t>
            </a: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Graphical user interface, text&#10;&#10;Description automatically generated with medium confidence">
            <a:extLst>
              <a:ext uri="{FF2B5EF4-FFF2-40B4-BE49-F238E27FC236}">
                <a16:creationId xmlns:a16="http://schemas.microsoft.com/office/drawing/2014/main" id="{CF6A1734-6141-1369-8D82-91E822A40FC2}"/>
              </a:ext>
            </a:extLst>
          </p:cNvPr>
          <p:cNvPicPr>
            <a:picLocks noChangeAspect="1"/>
          </p:cNvPicPr>
          <p:nvPr/>
        </p:nvPicPr>
        <p:blipFill>
          <a:blip r:embed="rId3"/>
          <a:stretch>
            <a:fillRect/>
          </a:stretch>
        </p:blipFill>
        <p:spPr>
          <a:xfrm>
            <a:off x="4572000" y="974953"/>
            <a:ext cx="4080774" cy="1213862"/>
          </a:xfrm>
          <a:prstGeom prst="rect">
            <a:avLst/>
          </a:prstGeom>
        </p:spPr>
      </p:pic>
      <p:pic>
        <p:nvPicPr>
          <p:cNvPr id="2" name="Picture 1" descr="Table&#10;&#10;Description automatically generated">
            <a:extLst>
              <a:ext uri="{FF2B5EF4-FFF2-40B4-BE49-F238E27FC236}">
                <a16:creationId xmlns:a16="http://schemas.microsoft.com/office/drawing/2014/main" id="{3E5473F5-2D4F-6201-9A41-BC63CC83105A}"/>
              </a:ext>
            </a:extLst>
          </p:cNvPr>
          <p:cNvPicPr>
            <a:picLocks noChangeAspect="1"/>
          </p:cNvPicPr>
          <p:nvPr/>
        </p:nvPicPr>
        <p:blipFill>
          <a:blip r:embed="rId4"/>
          <a:stretch>
            <a:fillRect/>
          </a:stretch>
        </p:blipFill>
        <p:spPr>
          <a:xfrm>
            <a:off x="4593117" y="2195795"/>
            <a:ext cx="3860025" cy="2860139"/>
          </a:xfrm>
          <a:prstGeom prst="rect">
            <a:avLst/>
          </a:prstGeom>
        </p:spPr>
      </p:pic>
    </p:spTree>
    <p:extLst>
      <p:ext uri="{BB962C8B-B14F-4D97-AF65-F5344CB8AC3E}">
        <p14:creationId xmlns:p14="http://schemas.microsoft.com/office/powerpoint/2010/main" val="2268421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Mock-Up Training and Testing</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After reading in the data, we started training and testing our data, in addition to using SMOTE for resampling</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2" name="Picture 1" descr="Graphical user interface, text, application&#10;&#10;Description automatically generated">
            <a:extLst>
              <a:ext uri="{FF2B5EF4-FFF2-40B4-BE49-F238E27FC236}">
                <a16:creationId xmlns:a16="http://schemas.microsoft.com/office/drawing/2014/main" id="{3A126408-1D86-37C1-62A9-63DD2C16354D}"/>
              </a:ext>
            </a:extLst>
          </p:cNvPr>
          <p:cNvPicPr>
            <a:picLocks noChangeAspect="1"/>
          </p:cNvPicPr>
          <p:nvPr/>
        </p:nvPicPr>
        <p:blipFill>
          <a:blip r:embed="rId3"/>
          <a:stretch>
            <a:fillRect/>
          </a:stretch>
        </p:blipFill>
        <p:spPr>
          <a:xfrm>
            <a:off x="5462790" y="1152474"/>
            <a:ext cx="3369510" cy="3724195"/>
          </a:xfrm>
          <a:prstGeom prst="rect">
            <a:avLst/>
          </a:prstGeom>
        </p:spPr>
      </p:pic>
    </p:spTree>
    <p:extLst>
      <p:ext uri="{BB962C8B-B14F-4D97-AF65-F5344CB8AC3E}">
        <p14:creationId xmlns:p14="http://schemas.microsoft.com/office/powerpoint/2010/main" val="1549283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Mock-Up Algorithm and Scores</a:t>
            </a:r>
            <a:endParaRPr sz="2000" dirty="0"/>
          </a:p>
        </p:txBody>
      </p:sp>
      <p:sp>
        <p:nvSpPr>
          <p:cNvPr id="68" name="Google Shape;68;p15"/>
          <p:cNvSpPr txBox="1">
            <a:spLocks noGrp="1"/>
          </p:cNvSpPr>
          <p:nvPr>
            <p:ph type="body" idx="1"/>
          </p:nvPr>
        </p:nvSpPr>
        <p:spPr>
          <a:xfrm>
            <a:off x="311700" y="1152474"/>
            <a:ext cx="3513424"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Imported Logistical Regression Model to perform </a:t>
            </a:r>
            <a:r>
              <a:rPr lang="en" sz="1600" dirty="0" err="1">
                <a:solidFill>
                  <a:schemeClr val="dk1"/>
                </a:solidFill>
              </a:rPr>
              <a:t>calculat</a:t>
            </a:r>
            <a:r>
              <a:rPr lang="en-US" sz="1600" dirty="0">
                <a:solidFill>
                  <a:schemeClr val="dk1"/>
                </a:solidFill>
              </a:rPr>
              <a:t>io</a:t>
            </a:r>
            <a:r>
              <a:rPr lang="en" sz="1600" dirty="0">
                <a:solidFill>
                  <a:schemeClr val="dk1"/>
                </a:solidFill>
              </a:rPr>
              <a:t>ns and display results</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Table&#10;&#10;Description automatically generated with medium confidence">
            <a:extLst>
              <a:ext uri="{FF2B5EF4-FFF2-40B4-BE49-F238E27FC236}">
                <a16:creationId xmlns:a16="http://schemas.microsoft.com/office/drawing/2014/main" id="{AFAE08C7-3ECE-B8BB-D5A4-91AEF8A8C357}"/>
              </a:ext>
            </a:extLst>
          </p:cNvPr>
          <p:cNvPicPr>
            <a:picLocks noChangeAspect="1"/>
          </p:cNvPicPr>
          <p:nvPr/>
        </p:nvPicPr>
        <p:blipFill>
          <a:blip r:embed="rId3"/>
          <a:stretch>
            <a:fillRect/>
          </a:stretch>
        </p:blipFill>
        <p:spPr>
          <a:xfrm>
            <a:off x="4751578" y="1002442"/>
            <a:ext cx="4224272" cy="3874227"/>
          </a:xfrm>
          <a:prstGeom prst="rect">
            <a:avLst/>
          </a:prstGeom>
        </p:spPr>
      </p:pic>
    </p:spTree>
    <p:extLst>
      <p:ext uri="{BB962C8B-B14F-4D97-AF65-F5344CB8AC3E}">
        <p14:creationId xmlns:p14="http://schemas.microsoft.com/office/powerpoint/2010/main" val="244474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Mock-Up Plot</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Plotted density chart</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2" name="Picture 1" descr="Chart, histogram&#10;&#10;Description automatically generated">
            <a:extLst>
              <a:ext uri="{FF2B5EF4-FFF2-40B4-BE49-F238E27FC236}">
                <a16:creationId xmlns:a16="http://schemas.microsoft.com/office/drawing/2014/main" id="{C2BEC8A4-87C9-9780-9FA6-23C991327C60}"/>
              </a:ext>
            </a:extLst>
          </p:cNvPr>
          <p:cNvPicPr>
            <a:picLocks noChangeAspect="1"/>
          </p:cNvPicPr>
          <p:nvPr/>
        </p:nvPicPr>
        <p:blipFill>
          <a:blip r:embed="rId3"/>
          <a:stretch>
            <a:fillRect/>
          </a:stretch>
        </p:blipFill>
        <p:spPr>
          <a:xfrm>
            <a:off x="4858384" y="1152474"/>
            <a:ext cx="3973916" cy="3226794"/>
          </a:xfrm>
          <a:prstGeom prst="rect">
            <a:avLst/>
          </a:prstGeom>
        </p:spPr>
      </p:pic>
    </p:spTree>
    <p:extLst>
      <p:ext uri="{BB962C8B-B14F-4D97-AF65-F5344CB8AC3E}">
        <p14:creationId xmlns:p14="http://schemas.microsoft.com/office/powerpoint/2010/main" val="3236451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Mock-Up Plot Twist</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From the Mock-Up, it was understood that we needed to use Linear Regression instead of Logistical Regression to obtain our desired results</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12" name="Picture 11">
            <a:extLst>
              <a:ext uri="{FF2B5EF4-FFF2-40B4-BE49-F238E27FC236}">
                <a16:creationId xmlns:a16="http://schemas.microsoft.com/office/drawing/2014/main" id="{D04F417B-43B3-C996-99DD-0F02FDD5F9DF}"/>
              </a:ext>
            </a:extLst>
          </p:cNvPr>
          <p:cNvPicPr>
            <a:picLocks noChangeAspect="1"/>
          </p:cNvPicPr>
          <p:nvPr/>
        </p:nvPicPr>
        <p:blipFill>
          <a:blip r:embed="rId3"/>
          <a:stretch>
            <a:fillRect/>
          </a:stretch>
        </p:blipFill>
        <p:spPr>
          <a:xfrm>
            <a:off x="4120441" y="927851"/>
            <a:ext cx="4783634" cy="3395408"/>
          </a:xfrm>
          <a:prstGeom prst="rect">
            <a:avLst/>
          </a:prstGeom>
        </p:spPr>
      </p:pic>
    </p:spTree>
    <p:extLst>
      <p:ext uri="{BB962C8B-B14F-4D97-AF65-F5344CB8AC3E}">
        <p14:creationId xmlns:p14="http://schemas.microsoft.com/office/powerpoint/2010/main" val="610707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Reading and Plotting Data</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Imported dependencies and created our first graph to visualize the income amounts</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5</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6</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7</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8</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9</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10</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11</a:t>
            </a: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Graphical user interface&#10;&#10;Description automatically generated">
            <a:extLst>
              <a:ext uri="{FF2B5EF4-FFF2-40B4-BE49-F238E27FC236}">
                <a16:creationId xmlns:a16="http://schemas.microsoft.com/office/drawing/2014/main" id="{BDD6335B-4B7D-19A0-DCE8-858648E6ABAE}"/>
              </a:ext>
            </a:extLst>
          </p:cNvPr>
          <p:cNvPicPr>
            <a:picLocks noChangeAspect="1"/>
          </p:cNvPicPr>
          <p:nvPr/>
        </p:nvPicPr>
        <p:blipFill>
          <a:blip r:embed="rId3"/>
          <a:stretch>
            <a:fillRect/>
          </a:stretch>
        </p:blipFill>
        <p:spPr>
          <a:xfrm>
            <a:off x="5740716" y="1103938"/>
            <a:ext cx="3235134" cy="3761440"/>
          </a:xfrm>
          <a:prstGeom prst="rect">
            <a:avLst/>
          </a:prstGeom>
        </p:spPr>
      </p:pic>
    </p:spTree>
    <p:extLst>
      <p:ext uri="{BB962C8B-B14F-4D97-AF65-F5344CB8AC3E}">
        <p14:creationId xmlns:p14="http://schemas.microsoft.com/office/powerpoint/2010/main" val="2118118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20200" y="820500"/>
            <a:ext cx="9144000" cy="4323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US" sz="1600" dirty="0">
              <a:solidFill>
                <a:schemeClr val="dk1"/>
              </a:solidFill>
            </a:endParaRPr>
          </a:p>
          <a:p>
            <a:pPr marL="0" lvl="0" indent="0" algn="l" rtl="0">
              <a:spcBef>
                <a:spcPts val="0"/>
              </a:spcBef>
              <a:spcAft>
                <a:spcPts val="0"/>
              </a:spcAft>
              <a:buNone/>
            </a:pPr>
            <a:r>
              <a:rPr lang="en" sz="1600" b="1" dirty="0">
                <a:solidFill>
                  <a:schemeClr val="dk1"/>
                </a:solidFill>
              </a:rPr>
              <a:t>Description of the data phase of the project:</a:t>
            </a:r>
            <a:endParaRPr sz="1600" b="1" dirty="0">
              <a:solidFill>
                <a:schemeClr val="dk1"/>
              </a:solidFill>
            </a:endParaRPr>
          </a:p>
          <a:p>
            <a:pPr marL="285750" lvl="0" indent="-285750" algn="l" rtl="0">
              <a:spcBef>
                <a:spcPts val="0"/>
              </a:spcBef>
              <a:spcAft>
                <a:spcPts val="0"/>
              </a:spcAft>
              <a:buFont typeface="Arial" panose="020B0604020202020204" pitchFamily="34" charset="0"/>
              <a:buChar char="•"/>
            </a:pPr>
            <a:r>
              <a:rPr lang="en" sz="1600" dirty="0">
                <a:solidFill>
                  <a:schemeClr val="dk1"/>
                </a:solidFill>
              </a:rPr>
              <a:t>The data was found on a government website, under the topic "Economy"</a:t>
            </a:r>
          </a:p>
          <a:p>
            <a:pPr marL="285750" lvl="0" indent="-285750" algn="l" rtl="0">
              <a:spcBef>
                <a:spcPts val="0"/>
              </a:spcBef>
              <a:spcAft>
                <a:spcPts val="0"/>
              </a:spcAft>
              <a:buFont typeface="Arial" panose="020B0604020202020204" pitchFamily="34" charset="0"/>
              <a:buChar char="•"/>
            </a:pPr>
            <a:r>
              <a:rPr lang="en" sz="1600" dirty="0" err="1">
                <a:solidFill>
                  <a:schemeClr val="dk1"/>
                </a:solidFill>
              </a:rPr>
              <a:t>Link:</a:t>
            </a:r>
            <a:r>
              <a:rPr lang="en" sz="600" dirty="0" err="1">
                <a:solidFill>
                  <a:schemeClr val="dk1"/>
                </a:solidFill>
              </a:rPr>
              <a:t>https</a:t>
            </a:r>
            <a:r>
              <a:rPr lang="en" sz="600" dirty="0">
                <a:solidFill>
                  <a:schemeClr val="dk1"/>
                </a:solidFill>
              </a:rPr>
              <a:t>://</a:t>
            </a:r>
            <a:r>
              <a:rPr lang="en" sz="600" dirty="0" err="1">
                <a:solidFill>
                  <a:schemeClr val="dk1"/>
                </a:solidFill>
              </a:rPr>
              <a:t>www.stats.govt.nz</a:t>
            </a:r>
            <a:r>
              <a:rPr lang="en" sz="600" dirty="0">
                <a:solidFill>
                  <a:schemeClr val="dk1"/>
                </a:solidFill>
              </a:rPr>
              <a:t>/large-datasets/csv-files-for-download/#:~:text=CSV%20files%20are%20text%20files%20with%20information%20separated,Microsoft%20Excel%2C%20the%20R%20statistical%20environment%2C%20or%20Python</a:t>
            </a:r>
            <a:r>
              <a:rPr lang="en" sz="1600" dirty="0">
                <a:solidFill>
                  <a:schemeClr val="dk1"/>
                </a:solidFill>
              </a:rPr>
              <a:t>. </a:t>
            </a:r>
          </a:p>
          <a:p>
            <a:pPr marL="285750" lvl="0" indent="-285750" algn="l" rtl="0">
              <a:spcBef>
                <a:spcPts val="0"/>
              </a:spcBef>
              <a:spcAft>
                <a:spcPts val="0"/>
              </a:spcAft>
              <a:buFont typeface="Arial" panose="020B0604020202020204" pitchFamily="34" charset="0"/>
              <a:buChar char="•"/>
            </a:pPr>
            <a:r>
              <a:rPr lang="en-US" sz="1600" dirty="0">
                <a:solidFill>
                  <a:schemeClr val="dk1"/>
                </a:solidFill>
              </a:rPr>
              <a:t>This data includes household income and expenditures such as rent, gas, bills, </a:t>
            </a:r>
            <a:r>
              <a:rPr lang="en-US" sz="1600" dirty="0" err="1">
                <a:solidFill>
                  <a:schemeClr val="dk1"/>
                </a:solidFill>
              </a:rPr>
              <a:t>etc</a:t>
            </a:r>
            <a:endParaRPr lang="en-US" sz="1600" dirty="0">
              <a:solidFill>
                <a:schemeClr val="dk1"/>
              </a:solidFill>
            </a:endParaRPr>
          </a:p>
          <a:p>
            <a:pPr marL="0" lvl="0" indent="0" algn="l" rtl="0">
              <a:spcBef>
                <a:spcPts val="0"/>
              </a:spcBef>
              <a:spcAft>
                <a:spcPts val="0"/>
              </a:spcAft>
              <a:buNone/>
            </a:pPr>
            <a:endParaRPr lang="en-US" sz="1600" dirty="0"/>
          </a:p>
          <a:p>
            <a:pPr marL="0" lvl="0" indent="0" algn="l" rtl="0">
              <a:spcBef>
                <a:spcPts val="0"/>
              </a:spcBef>
              <a:spcAft>
                <a:spcPts val="0"/>
              </a:spcAft>
              <a:buNone/>
            </a:pPr>
            <a:endParaRPr lang="en-US" sz="1600" dirty="0"/>
          </a:p>
          <a:p>
            <a:pPr marL="0" lvl="0" indent="0" algn="l" rtl="0">
              <a:lnSpc>
                <a:spcPct val="100000"/>
              </a:lnSpc>
              <a:spcBef>
                <a:spcPts val="0"/>
              </a:spcBef>
              <a:spcAft>
                <a:spcPts val="0"/>
              </a:spcAft>
              <a:buClr>
                <a:schemeClr val="dk1"/>
              </a:buClr>
              <a:buSzPts val="1100"/>
              <a:buFont typeface="Arial"/>
              <a:buNone/>
            </a:pPr>
            <a:r>
              <a:rPr lang="en-US" sz="1600" b="1" dirty="0">
                <a:solidFill>
                  <a:schemeClr val="dk1"/>
                </a:solidFill>
              </a:rPr>
              <a:t>Description of the analysis phase of the project:</a:t>
            </a:r>
          </a:p>
          <a:p>
            <a:pPr marL="285750" indent="-285750" algn="l">
              <a:buFont typeface="Arial" panose="020B0604020202020204" pitchFamily="34" charset="0"/>
              <a:buChar char="•"/>
            </a:pPr>
            <a:r>
              <a:rPr lang="en-US" sz="1600" dirty="0">
                <a:solidFill>
                  <a:schemeClr val="dk1"/>
                </a:solidFill>
              </a:rPr>
              <a:t>The dataset contained income and expenditures from 2008 - 2022</a:t>
            </a:r>
          </a:p>
          <a:p>
            <a:pPr marL="285750" indent="-285750" algn="l">
              <a:buFont typeface="Arial" panose="020B0604020202020204" pitchFamily="34" charset="0"/>
              <a:buChar char="•"/>
            </a:pPr>
            <a:r>
              <a:rPr lang="en-US" sz="1600" dirty="0">
                <a:solidFill>
                  <a:schemeClr val="dk1"/>
                </a:solidFill>
              </a:rPr>
              <a:t>We extracted a four year range from 2019 – 2022</a:t>
            </a:r>
          </a:p>
          <a:p>
            <a:pPr marL="285750" indent="-285750" algn="l">
              <a:buFont typeface="Arial" panose="020B0604020202020204" pitchFamily="34" charset="0"/>
              <a:buChar char="•"/>
            </a:pPr>
            <a:r>
              <a:rPr lang="en-US" sz="1600" dirty="0">
                <a:solidFill>
                  <a:schemeClr val="dk1"/>
                </a:solidFill>
              </a:rPr>
              <a:t>Using 2019 - 2021, our goal was to build a model, which would accurately predict the income and expenditures for 2022</a:t>
            </a:r>
          </a:p>
          <a:p>
            <a:pPr marL="0" lvl="0" indent="0" algn="l" rtl="0">
              <a:spcBef>
                <a:spcPts val="0"/>
              </a:spcBef>
              <a:spcAft>
                <a:spcPts val="0"/>
              </a:spcAft>
              <a:buNone/>
            </a:pPr>
            <a:endParaRPr lang="en-US" sz="1600" dirty="0"/>
          </a:p>
        </p:txBody>
      </p:sp>
      <p:sp>
        <p:nvSpPr>
          <p:cNvPr id="55" name="Google Shape;55;p13"/>
          <p:cNvSpPr txBox="1"/>
          <p:nvPr/>
        </p:nvSpPr>
        <p:spPr>
          <a:xfrm>
            <a:off x="136875" y="0"/>
            <a:ext cx="86262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dirty="0"/>
              <a:t>Predicting Household Income vs Expenditures </a:t>
            </a:r>
            <a:endParaRPr lang="en-US" sz="2000" b="1" dirty="0"/>
          </a:p>
          <a:p>
            <a:pPr marL="0" lvl="0" indent="0" algn="ctr" rtl="0">
              <a:spcBef>
                <a:spcPts val="0"/>
              </a:spcBef>
              <a:spcAft>
                <a:spcPts val="0"/>
              </a:spcAft>
              <a:buNone/>
            </a:pPr>
            <a:r>
              <a:rPr lang="en-US" sz="2000" b="1" dirty="0"/>
              <a:t>Week 3 </a:t>
            </a:r>
          </a:p>
        </p:txBody>
      </p:sp>
      <p:cxnSp>
        <p:nvCxnSpPr>
          <p:cNvPr id="56" name="Google Shape;56;p13"/>
          <p:cNvCxnSpPr/>
          <p:nvPr/>
        </p:nvCxnSpPr>
        <p:spPr>
          <a:xfrm rot="10800000" flipH="1">
            <a:off x="60500" y="800400"/>
            <a:ext cx="8982600" cy="660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730223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Converting to an Array and Scaling the Data</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lnSpcReduction="10000"/>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We selected the income amount column to train the model and then used the </a:t>
            </a:r>
            <a:r>
              <a:rPr lang="en" sz="1600" dirty="0" err="1">
                <a:solidFill>
                  <a:schemeClr val="dk1"/>
                </a:solidFill>
              </a:rPr>
              <a:t>MinMaxScaler</a:t>
            </a:r>
            <a:r>
              <a:rPr lang="en" sz="1600" dirty="0">
                <a:solidFill>
                  <a:schemeClr val="dk1"/>
                </a:solidFill>
              </a:rPr>
              <a:t> to fit the values between 0 and 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5</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6</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7</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8</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9</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10</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11</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2" name="Picture 1" descr="Graphical user interface, text, application, email&#10;&#10;Description automatically generated">
            <a:extLst>
              <a:ext uri="{FF2B5EF4-FFF2-40B4-BE49-F238E27FC236}">
                <a16:creationId xmlns:a16="http://schemas.microsoft.com/office/drawing/2014/main" id="{D282191A-448B-C02E-A961-028DD60EFE94}"/>
              </a:ext>
            </a:extLst>
          </p:cNvPr>
          <p:cNvPicPr>
            <a:picLocks noChangeAspect="1"/>
          </p:cNvPicPr>
          <p:nvPr/>
        </p:nvPicPr>
        <p:blipFill>
          <a:blip r:embed="rId3"/>
          <a:stretch>
            <a:fillRect/>
          </a:stretch>
        </p:blipFill>
        <p:spPr>
          <a:xfrm>
            <a:off x="5669791" y="927851"/>
            <a:ext cx="2965540" cy="4030261"/>
          </a:xfrm>
          <a:prstGeom prst="rect">
            <a:avLst/>
          </a:prstGeom>
        </p:spPr>
      </p:pic>
    </p:spTree>
    <p:extLst>
      <p:ext uri="{BB962C8B-B14F-4D97-AF65-F5344CB8AC3E}">
        <p14:creationId xmlns:p14="http://schemas.microsoft.com/office/powerpoint/2010/main" val="256586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Creating and Scaling the Training data set</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Using the previous variable, we split the data into x and </a:t>
            </a:r>
            <a:r>
              <a:rPr lang="en" sz="1600" dirty="0" err="1">
                <a:solidFill>
                  <a:schemeClr val="dk1"/>
                </a:solidFill>
              </a:rPr>
              <a:t>y_train</a:t>
            </a:r>
            <a:r>
              <a:rPr lang="en" sz="1600" dirty="0">
                <a:solidFill>
                  <a:schemeClr val="dk1"/>
                </a:solidFill>
              </a:rPr>
              <a:t> to then create arrays for training our model</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5</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6</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7</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8</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9</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10</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11</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Table&#10;&#10;Description automatically generated">
            <a:extLst>
              <a:ext uri="{FF2B5EF4-FFF2-40B4-BE49-F238E27FC236}">
                <a16:creationId xmlns:a16="http://schemas.microsoft.com/office/drawing/2014/main" id="{EB1FE71C-905A-1B79-AE94-2A76973912B6}"/>
              </a:ext>
            </a:extLst>
          </p:cNvPr>
          <p:cNvPicPr>
            <a:picLocks noChangeAspect="1"/>
          </p:cNvPicPr>
          <p:nvPr/>
        </p:nvPicPr>
        <p:blipFill>
          <a:blip r:embed="rId3"/>
          <a:stretch>
            <a:fillRect/>
          </a:stretch>
        </p:blipFill>
        <p:spPr>
          <a:xfrm>
            <a:off x="4601533" y="1017725"/>
            <a:ext cx="4374317" cy="3531376"/>
          </a:xfrm>
          <a:prstGeom prst="rect">
            <a:avLst/>
          </a:prstGeom>
        </p:spPr>
      </p:pic>
    </p:spTree>
    <p:extLst>
      <p:ext uri="{BB962C8B-B14F-4D97-AF65-F5344CB8AC3E}">
        <p14:creationId xmlns:p14="http://schemas.microsoft.com/office/powerpoint/2010/main" val="3692948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Reshaping the data and building LSTM Model</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lnSpcReduction="10000"/>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Converted </a:t>
            </a:r>
            <a:r>
              <a:rPr lang="en" sz="1600" dirty="0" err="1">
                <a:solidFill>
                  <a:schemeClr val="dk1"/>
                </a:solidFill>
              </a:rPr>
              <a:t>x_train</a:t>
            </a:r>
            <a:r>
              <a:rPr lang="en" sz="1600" dirty="0">
                <a:solidFill>
                  <a:schemeClr val="dk1"/>
                </a:solidFill>
              </a:rPr>
              <a:t> and </a:t>
            </a:r>
            <a:r>
              <a:rPr lang="en" sz="1600" dirty="0" err="1">
                <a:solidFill>
                  <a:schemeClr val="dk1"/>
                </a:solidFill>
              </a:rPr>
              <a:t>y_train</a:t>
            </a:r>
            <a:r>
              <a:rPr lang="en" sz="1600" dirty="0">
                <a:solidFill>
                  <a:schemeClr val="dk1"/>
                </a:solidFill>
              </a:rPr>
              <a:t> data to </a:t>
            </a:r>
            <a:r>
              <a:rPr lang="en" sz="1600" dirty="0" err="1">
                <a:solidFill>
                  <a:schemeClr val="dk1"/>
                </a:solidFill>
              </a:rPr>
              <a:t>numpy</a:t>
            </a:r>
            <a:r>
              <a:rPr lang="en" sz="1600" dirty="0">
                <a:solidFill>
                  <a:schemeClr val="dk1"/>
                </a:solidFill>
              </a:rPr>
              <a:t> arrays and  then reshaped the data to three dimensions to fit the LSTM model</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5</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6</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7</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8</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9</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10</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11</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Graphical user interface, text, application, email&#10;&#10;Description automatically generated">
            <a:extLst>
              <a:ext uri="{FF2B5EF4-FFF2-40B4-BE49-F238E27FC236}">
                <a16:creationId xmlns:a16="http://schemas.microsoft.com/office/drawing/2014/main" id="{406C3B06-9D50-908D-623F-C53003B0623F}"/>
              </a:ext>
            </a:extLst>
          </p:cNvPr>
          <p:cNvPicPr>
            <a:picLocks noChangeAspect="1"/>
          </p:cNvPicPr>
          <p:nvPr/>
        </p:nvPicPr>
        <p:blipFill>
          <a:blip r:embed="rId3"/>
          <a:stretch>
            <a:fillRect/>
          </a:stretch>
        </p:blipFill>
        <p:spPr>
          <a:xfrm>
            <a:off x="3656950" y="1839553"/>
            <a:ext cx="5328665" cy="1795219"/>
          </a:xfrm>
          <a:prstGeom prst="rect">
            <a:avLst/>
          </a:prstGeom>
        </p:spPr>
      </p:pic>
      <p:pic>
        <p:nvPicPr>
          <p:cNvPr id="2" name="Picture 1">
            <a:extLst>
              <a:ext uri="{FF2B5EF4-FFF2-40B4-BE49-F238E27FC236}">
                <a16:creationId xmlns:a16="http://schemas.microsoft.com/office/drawing/2014/main" id="{E31E58FF-0E2F-7126-18DE-0FFF39A49848}"/>
              </a:ext>
            </a:extLst>
          </p:cNvPr>
          <p:cNvPicPr>
            <a:picLocks noChangeAspect="1"/>
          </p:cNvPicPr>
          <p:nvPr/>
        </p:nvPicPr>
        <p:blipFill>
          <a:blip r:embed="rId4"/>
          <a:stretch>
            <a:fillRect/>
          </a:stretch>
        </p:blipFill>
        <p:spPr>
          <a:xfrm>
            <a:off x="3656949" y="987946"/>
            <a:ext cx="5349605" cy="673958"/>
          </a:xfrm>
          <a:prstGeom prst="rect">
            <a:avLst/>
          </a:prstGeom>
        </p:spPr>
      </p:pic>
    </p:spTree>
    <p:extLst>
      <p:ext uri="{BB962C8B-B14F-4D97-AF65-F5344CB8AC3E}">
        <p14:creationId xmlns:p14="http://schemas.microsoft.com/office/powerpoint/2010/main" val="2564194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Compile and Train the Model</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Compile the model and trained it using 320 epochs [Why we chose 320?]</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6</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7</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8</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9</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10</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11</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2" name="Picture 1" descr="Table&#10;&#10;Description automatically generated">
            <a:extLst>
              <a:ext uri="{FF2B5EF4-FFF2-40B4-BE49-F238E27FC236}">
                <a16:creationId xmlns:a16="http://schemas.microsoft.com/office/drawing/2014/main" id="{49EB1B03-2245-4B2F-6571-E7194741F60A}"/>
              </a:ext>
            </a:extLst>
          </p:cNvPr>
          <p:cNvPicPr>
            <a:picLocks noChangeAspect="1"/>
          </p:cNvPicPr>
          <p:nvPr/>
        </p:nvPicPr>
        <p:blipFill>
          <a:blip r:embed="rId3"/>
          <a:stretch>
            <a:fillRect/>
          </a:stretch>
        </p:blipFill>
        <p:spPr>
          <a:xfrm>
            <a:off x="4145946" y="1124608"/>
            <a:ext cx="4829904" cy="3779925"/>
          </a:xfrm>
          <a:prstGeom prst="rect">
            <a:avLst/>
          </a:prstGeom>
        </p:spPr>
      </p:pic>
    </p:spTree>
    <p:extLst>
      <p:ext uri="{BB962C8B-B14F-4D97-AF65-F5344CB8AC3E}">
        <p14:creationId xmlns:p14="http://schemas.microsoft.com/office/powerpoint/2010/main" val="2865329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Creating the Testing Data Set and </a:t>
            </a:r>
            <a:r>
              <a:rPr lang="en" sz="2000" b="1" dirty="0" err="1"/>
              <a:t>Numpy</a:t>
            </a:r>
            <a:r>
              <a:rPr lang="en" sz="2000" b="1" dirty="0"/>
              <a:t> Array</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5</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Created the </a:t>
            </a:r>
            <a:r>
              <a:rPr lang="en" sz="1600" dirty="0" err="1">
                <a:solidFill>
                  <a:schemeClr val="dk1"/>
                </a:solidFill>
              </a:rPr>
              <a:t>x_test</a:t>
            </a:r>
            <a:r>
              <a:rPr lang="en" sz="1600" dirty="0">
                <a:solidFill>
                  <a:schemeClr val="dk1"/>
                </a:solidFill>
              </a:rPr>
              <a:t> and </a:t>
            </a:r>
            <a:r>
              <a:rPr lang="en" sz="1600" dirty="0" err="1">
                <a:solidFill>
                  <a:schemeClr val="dk1"/>
                </a:solidFill>
              </a:rPr>
              <a:t>y_test</a:t>
            </a:r>
            <a:r>
              <a:rPr lang="en" sz="1600" dirty="0">
                <a:solidFill>
                  <a:schemeClr val="dk1"/>
                </a:solidFill>
              </a:rPr>
              <a:t> variables and converted them into </a:t>
            </a:r>
            <a:r>
              <a:rPr lang="en" sz="1600" dirty="0" err="1">
                <a:solidFill>
                  <a:schemeClr val="dk1"/>
                </a:solidFill>
              </a:rPr>
              <a:t>numpy</a:t>
            </a:r>
            <a:r>
              <a:rPr lang="en" sz="1600" dirty="0">
                <a:solidFill>
                  <a:schemeClr val="dk1"/>
                </a:solidFill>
              </a:rPr>
              <a:t> arrays</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7</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8</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9</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10</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11</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Graphical user interface, text, application, email&#10;&#10;Description automatically generated">
            <a:extLst>
              <a:ext uri="{FF2B5EF4-FFF2-40B4-BE49-F238E27FC236}">
                <a16:creationId xmlns:a16="http://schemas.microsoft.com/office/drawing/2014/main" id="{54C4284A-CEAC-AFFE-A1CF-8440C23738BF}"/>
              </a:ext>
            </a:extLst>
          </p:cNvPr>
          <p:cNvPicPr>
            <a:picLocks noChangeAspect="1"/>
          </p:cNvPicPr>
          <p:nvPr/>
        </p:nvPicPr>
        <p:blipFill>
          <a:blip r:embed="rId3"/>
          <a:stretch>
            <a:fillRect/>
          </a:stretch>
        </p:blipFill>
        <p:spPr>
          <a:xfrm>
            <a:off x="3656950" y="1303087"/>
            <a:ext cx="5305757" cy="2687939"/>
          </a:xfrm>
          <a:prstGeom prst="rect">
            <a:avLst/>
          </a:prstGeom>
        </p:spPr>
      </p:pic>
    </p:spTree>
    <p:extLst>
      <p:ext uri="{BB962C8B-B14F-4D97-AF65-F5344CB8AC3E}">
        <p14:creationId xmlns:p14="http://schemas.microsoft.com/office/powerpoint/2010/main" val="4254939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Reshape the data and get predicted income</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5</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6</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Reshaped the data then created the predictions variable to predict the income</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8</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9</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10</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11</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2" name="Picture 1" descr="Graphical user interface, text, application, email&#10;&#10;Description automatically generated">
            <a:extLst>
              <a:ext uri="{FF2B5EF4-FFF2-40B4-BE49-F238E27FC236}">
                <a16:creationId xmlns:a16="http://schemas.microsoft.com/office/drawing/2014/main" id="{B4868892-5E4E-EE66-BB7C-2A482B6F3B54}"/>
              </a:ext>
            </a:extLst>
          </p:cNvPr>
          <p:cNvPicPr>
            <a:picLocks noChangeAspect="1"/>
          </p:cNvPicPr>
          <p:nvPr/>
        </p:nvPicPr>
        <p:blipFill>
          <a:blip r:embed="rId3"/>
          <a:stretch>
            <a:fillRect/>
          </a:stretch>
        </p:blipFill>
        <p:spPr>
          <a:xfrm>
            <a:off x="3656951" y="2006365"/>
            <a:ext cx="5318900" cy="1389957"/>
          </a:xfrm>
          <a:prstGeom prst="rect">
            <a:avLst/>
          </a:prstGeom>
        </p:spPr>
      </p:pic>
    </p:spTree>
    <p:extLst>
      <p:ext uri="{BB962C8B-B14F-4D97-AF65-F5344CB8AC3E}">
        <p14:creationId xmlns:p14="http://schemas.microsoft.com/office/powerpoint/2010/main" val="2665130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Plot Results</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5</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6</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7</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Plotted our predictions, training data, and valid data</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9</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10</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11</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2" name="Picture 1" descr="Graphical user interface&#10;&#10;Description automatically generated">
            <a:extLst>
              <a:ext uri="{FF2B5EF4-FFF2-40B4-BE49-F238E27FC236}">
                <a16:creationId xmlns:a16="http://schemas.microsoft.com/office/drawing/2014/main" id="{AB488F13-18FB-7836-D558-D42AF8FCD4D6}"/>
              </a:ext>
            </a:extLst>
          </p:cNvPr>
          <p:cNvPicPr>
            <a:picLocks noChangeAspect="1"/>
          </p:cNvPicPr>
          <p:nvPr/>
        </p:nvPicPr>
        <p:blipFill>
          <a:blip r:embed="rId3"/>
          <a:stretch>
            <a:fillRect/>
          </a:stretch>
        </p:blipFill>
        <p:spPr>
          <a:xfrm>
            <a:off x="5043834" y="1152474"/>
            <a:ext cx="3932016" cy="3779925"/>
          </a:xfrm>
          <a:prstGeom prst="rect">
            <a:avLst/>
          </a:prstGeom>
        </p:spPr>
      </p:pic>
    </p:spTree>
    <p:extLst>
      <p:ext uri="{BB962C8B-B14F-4D97-AF65-F5344CB8AC3E}">
        <p14:creationId xmlns:p14="http://schemas.microsoft.com/office/powerpoint/2010/main" val="1256725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Show Predicted and Actual Income</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5</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6</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7</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8</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Data frame with the actual income amount versus what we predicted</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10</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11</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Table&#10;&#10;Description automatically generated">
            <a:extLst>
              <a:ext uri="{FF2B5EF4-FFF2-40B4-BE49-F238E27FC236}">
                <a16:creationId xmlns:a16="http://schemas.microsoft.com/office/drawing/2014/main" id="{890043FF-ABAE-748B-1397-118479391A14}"/>
              </a:ext>
            </a:extLst>
          </p:cNvPr>
          <p:cNvPicPr>
            <a:picLocks noChangeAspect="1"/>
          </p:cNvPicPr>
          <p:nvPr/>
        </p:nvPicPr>
        <p:blipFill>
          <a:blip r:embed="rId3"/>
          <a:stretch>
            <a:fillRect/>
          </a:stretch>
        </p:blipFill>
        <p:spPr>
          <a:xfrm>
            <a:off x="6473666" y="1019058"/>
            <a:ext cx="1131820" cy="3991026"/>
          </a:xfrm>
          <a:prstGeom prst="rect">
            <a:avLst/>
          </a:prstGeom>
        </p:spPr>
      </p:pic>
    </p:spTree>
    <p:extLst>
      <p:ext uri="{BB962C8B-B14F-4D97-AF65-F5344CB8AC3E}">
        <p14:creationId xmlns:p14="http://schemas.microsoft.com/office/powerpoint/2010/main" val="63557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a:t>
            </a:r>
            <a:r>
              <a:rPr lang="en" sz="2000" b="1" dirty="0" err="1"/>
              <a:t>Distplot</a:t>
            </a:r>
            <a:r>
              <a:rPr lang="en" sz="2000" b="1" dirty="0"/>
              <a:t> Valid</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5</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6</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7</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8</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9</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Another plot showing the true income versus predictions [Most Accurate]</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11</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Chart&#10;&#10;Description automatically generated">
            <a:extLst>
              <a:ext uri="{FF2B5EF4-FFF2-40B4-BE49-F238E27FC236}">
                <a16:creationId xmlns:a16="http://schemas.microsoft.com/office/drawing/2014/main" id="{3A13E1EA-BF39-1894-EFE2-F06E746D81E2}"/>
              </a:ext>
            </a:extLst>
          </p:cNvPr>
          <p:cNvPicPr>
            <a:picLocks noChangeAspect="1"/>
          </p:cNvPicPr>
          <p:nvPr/>
        </p:nvPicPr>
        <p:blipFill>
          <a:blip r:embed="rId3"/>
          <a:stretch>
            <a:fillRect/>
          </a:stretch>
        </p:blipFill>
        <p:spPr>
          <a:xfrm>
            <a:off x="4438246" y="1017725"/>
            <a:ext cx="4394054" cy="4064647"/>
          </a:xfrm>
          <a:prstGeom prst="rect">
            <a:avLst/>
          </a:prstGeom>
        </p:spPr>
      </p:pic>
    </p:spTree>
    <p:extLst>
      <p:ext uri="{BB962C8B-B14F-4D97-AF65-F5344CB8AC3E}">
        <p14:creationId xmlns:p14="http://schemas.microsoft.com/office/powerpoint/2010/main" val="2426358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Machine Learning: Display Metrics</a:t>
            </a:r>
            <a:endParaRPr sz="2000" dirty="0"/>
          </a:p>
        </p:txBody>
      </p:sp>
      <p:sp>
        <p:nvSpPr>
          <p:cNvPr id="68" name="Google Shape;68;p15"/>
          <p:cNvSpPr txBox="1">
            <a:spLocks noGrp="1"/>
          </p:cNvSpPr>
          <p:nvPr>
            <p:ph type="body" idx="1"/>
          </p:nvPr>
        </p:nvSpPr>
        <p:spPr>
          <a:xfrm>
            <a:off x="311700" y="1152474"/>
            <a:ext cx="3278866"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5</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6</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7</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8</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9</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10</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Displayed our MAE, MSE, and RMSE results</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2" name="Picture 1" descr="Graphical user interface, text, application, email&#10;&#10;Description automatically generated">
            <a:extLst>
              <a:ext uri="{FF2B5EF4-FFF2-40B4-BE49-F238E27FC236}">
                <a16:creationId xmlns:a16="http://schemas.microsoft.com/office/drawing/2014/main" id="{6B9ECA5F-0729-193D-6477-6F8F001A73B6}"/>
              </a:ext>
            </a:extLst>
          </p:cNvPr>
          <p:cNvPicPr>
            <a:picLocks noChangeAspect="1"/>
          </p:cNvPicPr>
          <p:nvPr/>
        </p:nvPicPr>
        <p:blipFill>
          <a:blip r:embed="rId3"/>
          <a:stretch>
            <a:fillRect/>
          </a:stretch>
        </p:blipFill>
        <p:spPr>
          <a:xfrm>
            <a:off x="3590566" y="1699078"/>
            <a:ext cx="5385283" cy="1432449"/>
          </a:xfrm>
          <a:prstGeom prst="rect">
            <a:avLst/>
          </a:prstGeom>
        </p:spPr>
      </p:pic>
      <p:pic>
        <p:nvPicPr>
          <p:cNvPr id="3" name="Picture 2" descr="A picture containing graphical user interface&#10;&#10;Description automatically generated">
            <a:extLst>
              <a:ext uri="{FF2B5EF4-FFF2-40B4-BE49-F238E27FC236}">
                <a16:creationId xmlns:a16="http://schemas.microsoft.com/office/drawing/2014/main" id="{714374EC-2EA3-1DEC-277B-972A75E2AD4B}"/>
              </a:ext>
            </a:extLst>
          </p:cNvPr>
          <p:cNvPicPr>
            <a:picLocks noChangeAspect="1"/>
          </p:cNvPicPr>
          <p:nvPr/>
        </p:nvPicPr>
        <p:blipFill>
          <a:blip r:embed="rId4"/>
          <a:stretch>
            <a:fillRect/>
          </a:stretch>
        </p:blipFill>
        <p:spPr>
          <a:xfrm>
            <a:off x="3656950" y="3136735"/>
            <a:ext cx="5307973" cy="1334452"/>
          </a:xfrm>
          <a:prstGeom prst="rect">
            <a:avLst/>
          </a:prstGeom>
        </p:spPr>
      </p:pic>
    </p:spTree>
    <p:extLst>
      <p:ext uri="{BB962C8B-B14F-4D97-AF65-F5344CB8AC3E}">
        <p14:creationId xmlns:p14="http://schemas.microsoft.com/office/powerpoint/2010/main" val="192870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68750"/>
              <a:buFont typeface="Arial"/>
              <a:buNone/>
            </a:pPr>
            <a:r>
              <a:rPr lang="en" sz="2000" b="1" dirty="0"/>
              <a:t>Technology, Tools, and Algorithms used for the project:</a:t>
            </a:r>
            <a:endParaRPr sz="2000" dirty="0"/>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Excel for viewing the initial data</a:t>
            </a: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Pandas/Python for cleaning and transforming the data</a:t>
            </a: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SQL for building our database and creating additional CSV files</a:t>
            </a:r>
          </a:p>
          <a:p>
            <a:pPr indent="-330200">
              <a:lnSpc>
                <a:spcPct val="100000"/>
              </a:lnSpc>
              <a:buClr>
                <a:schemeClr val="dk1"/>
              </a:buClr>
              <a:buSzPts val="1600"/>
            </a:pPr>
            <a:r>
              <a:rPr lang="en-US" sz="1600" dirty="0">
                <a:solidFill>
                  <a:schemeClr val="dk1"/>
                </a:solidFill>
              </a:rPr>
              <a:t>Machine Learning to build our LSTM Regression Model</a:t>
            </a: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Tableau for visualizations</a:t>
            </a:r>
            <a:endParaRPr sz="1600" b="1"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Tableau: Actual vs Predicted Results</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Our model was close in predicting the actual results for 2022, but it could use some improvements</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4" name="Picture 3" descr="Chart, shape, bar chart, square&#10;&#10;Description automatically generated">
            <a:extLst>
              <a:ext uri="{FF2B5EF4-FFF2-40B4-BE49-F238E27FC236}">
                <a16:creationId xmlns:a16="http://schemas.microsoft.com/office/drawing/2014/main" id="{A6FA720C-6391-23CE-424A-3FE7561FC178}"/>
              </a:ext>
            </a:extLst>
          </p:cNvPr>
          <p:cNvPicPr>
            <a:picLocks noChangeAspect="1"/>
          </p:cNvPicPr>
          <p:nvPr/>
        </p:nvPicPr>
        <p:blipFill>
          <a:blip r:embed="rId3"/>
          <a:stretch>
            <a:fillRect/>
          </a:stretch>
        </p:blipFill>
        <p:spPr>
          <a:xfrm>
            <a:off x="5808795" y="1017725"/>
            <a:ext cx="3023505" cy="3991026"/>
          </a:xfrm>
          <a:prstGeom prst="rect">
            <a:avLst/>
          </a:prstGeom>
        </p:spPr>
      </p:pic>
    </p:spTree>
    <p:extLst>
      <p:ext uri="{BB962C8B-B14F-4D97-AF65-F5344CB8AC3E}">
        <p14:creationId xmlns:p14="http://schemas.microsoft.com/office/powerpoint/2010/main" val="1086583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Tableau: Selected Expenditures Actual vs Predicted</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Here are results for a few of the expenditures we analyzed</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Chart, bar chart&#10;&#10;Description automatically generated">
            <a:extLst>
              <a:ext uri="{FF2B5EF4-FFF2-40B4-BE49-F238E27FC236}">
                <a16:creationId xmlns:a16="http://schemas.microsoft.com/office/drawing/2014/main" id="{CA16CA41-F418-7E3C-3B5B-A4B0CA3DB2CB}"/>
              </a:ext>
            </a:extLst>
          </p:cNvPr>
          <p:cNvPicPr>
            <a:picLocks noChangeAspect="1"/>
          </p:cNvPicPr>
          <p:nvPr/>
        </p:nvPicPr>
        <p:blipFill>
          <a:blip r:embed="rId3"/>
          <a:stretch>
            <a:fillRect/>
          </a:stretch>
        </p:blipFill>
        <p:spPr>
          <a:xfrm>
            <a:off x="3664230" y="1096745"/>
            <a:ext cx="5311620" cy="3539650"/>
          </a:xfrm>
          <a:prstGeom prst="rect">
            <a:avLst/>
          </a:prstGeom>
        </p:spPr>
      </p:pic>
    </p:spTree>
    <p:extLst>
      <p:ext uri="{BB962C8B-B14F-4D97-AF65-F5344CB8AC3E}">
        <p14:creationId xmlns:p14="http://schemas.microsoft.com/office/powerpoint/2010/main" val="3815017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Tableau: Expenditure Prediction for 2022 vs Previous Years</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There were various increases and decreases for the expenditure amounts</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4" name="Picture 3" descr="Chart, bar chart&#10;&#10;Description automatically generated">
            <a:extLst>
              <a:ext uri="{FF2B5EF4-FFF2-40B4-BE49-F238E27FC236}">
                <a16:creationId xmlns:a16="http://schemas.microsoft.com/office/drawing/2014/main" id="{DD70C9D0-D8E6-48F3-0BB2-FD3DCCE0A027}"/>
              </a:ext>
            </a:extLst>
          </p:cNvPr>
          <p:cNvPicPr>
            <a:picLocks noChangeAspect="1"/>
          </p:cNvPicPr>
          <p:nvPr/>
        </p:nvPicPr>
        <p:blipFill>
          <a:blip r:embed="rId3"/>
          <a:stretch>
            <a:fillRect/>
          </a:stretch>
        </p:blipFill>
        <p:spPr>
          <a:xfrm>
            <a:off x="4224270" y="1094703"/>
            <a:ext cx="4681216" cy="3768496"/>
          </a:xfrm>
          <a:prstGeom prst="rect">
            <a:avLst/>
          </a:prstGeom>
        </p:spPr>
      </p:pic>
    </p:spTree>
    <p:extLst>
      <p:ext uri="{BB962C8B-B14F-4D97-AF65-F5344CB8AC3E}">
        <p14:creationId xmlns:p14="http://schemas.microsoft.com/office/powerpoint/2010/main" val="1773370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Tableau: Income Predictions for 2022 vs Previous Years </a:t>
            </a:r>
            <a:endParaRPr sz="2000" dirty="0"/>
          </a:p>
        </p:txBody>
      </p:sp>
      <p:sp>
        <p:nvSpPr>
          <p:cNvPr id="68" name="Google Shape;68;p15"/>
          <p:cNvSpPr txBox="1">
            <a:spLocks noGrp="1"/>
          </p:cNvSpPr>
          <p:nvPr>
            <p:ph type="body" idx="1"/>
          </p:nvPr>
        </p:nvSpPr>
        <p:spPr>
          <a:xfrm>
            <a:off x="311700" y="1152474"/>
            <a:ext cx="2212559"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The 2022 income was predicted to decrease when compared to prior years</a:t>
            </a: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Chart, bar chart&#10;&#10;Description automatically generated">
            <a:extLst>
              <a:ext uri="{FF2B5EF4-FFF2-40B4-BE49-F238E27FC236}">
                <a16:creationId xmlns:a16="http://schemas.microsoft.com/office/drawing/2014/main" id="{50876417-ECA6-5D5B-E88F-839C1CC076F3}"/>
              </a:ext>
            </a:extLst>
          </p:cNvPr>
          <p:cNvPicPr>
            <a:picLocks noChangeAspect="1"/>
          </p:cNvPicPr>
          <p:nvPr/>
        </p:nvPicPr>
        <p:blipFill>
          <a:blip r:embed="rId3"/>
          <a:stretch>
            <a:fillRect/>
          </a:stretch>
        </p:blipFill>
        <p:spPr>
          <a:xfrm>
            <a:off x="2846232" y="1565638"/>
            <a:ext cx="6200452" cy="2329420"/>
          </a:xfrm>
          <a:prstGeom prst="rect">
            <a:avLst/>
          </a:prstGeom>
        </p:spPr>
      </p:pic>
    </p:spTree>
    <p:extLst>
      <p:ext uri="{BB962C8B-B14F-4D97-AF65-F5344CB8AC3E}">
        <p14:creationId xmlns:p14="http://schemas.microsoft.com/office/powerpoint/2010/main" val="2761363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20200" y="820500"/>
            <a:ext cx="9144000" cy="4323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US" sz="1600" dirty="0">
              <a:solidFill>
                <a:schemeClr val="dk1"/>
              </a:solidFill>
            </a:endParaRPr>
          </a:p>
          <a:p>
            <a:pPr marL="285750" lvl="0" indent="-285750" algn="l" rtl="0">
              <a:spcBef>
                <a:spcPts val="0"/>
              </a:spcBef>
              <a:spcAft>
                <a:spcPts val="0"/>
              </a:spcAft>
              <a:buFont typeface="Arial" panose="020B0604020202020204" pitchFamily="34" charset="0"/>
              <a:buChar char="•"/>
            </a:pPr>
            <a:r>
              <a:rPr lang="en" sz="1600" dirty="0">
                <a:solidFill>
                  <a:schemeClr val="dk1"/>
                </a:solidFill>
              </a:rPr>
              <a:t>2</a:t>
            </a:r>
          </a:p>
          <a:p>
            <a:pPr marL="285750" lvl="0" indent="-285750" algn="l" rtl="0">
              <a:spcBef>
                <a:spcPts val="0"/>
              </a:spcBef>
              <a:spcAft>
                <a:spcPts val="0"/>
              </a:spcAft>
              <a:buFont typeface="Arial" panose="020B0604020202020204" pitchFamily="34" charset="0"/>
              <a:buChar char="•"/>
            </a:pPr>
            <a:r>
              <a:rPr lang="en" sz="1600" dirty="0">
                <a:solidFill>
                  <a:schemeClr val="dk1"/>
                </a:solidFill>
              </a:rPr>
              <a:t>3</a:t>
            </a:r>
          </a:p>
          <a:p>
            <a:pPr marL="285750" lvl="0" indent="-285750" algn="l" rtl="0">
              <a:spcBef>
                <a:spcPts val="0"/>
              </a:spcBef>
              <a:spcAft>
                <a:spcPts val="0"/>
              </a:spcAft>
              <a:buFont typeface="Arial" panose="020B0604020202020204" pitchFamily="34" charset="0"/>
              <a:buChar char="•"/>
            </a:pPr>
            <a:endParaRPr lang="en-US" sz="1600" dirty="0"/>
          </a:p>
          <a:p>
            <a:pPr marL="0" lvl="0" indent="0" algn="l" rtl="0">
              <a:spcBef>
                <a:spcPts val="0"/>
              </a:spcBef>
              <a:spcAft>
                <a:spcPts val="0"/>
              </a:spcAft>
              <a:buNone/>
            </a:pPr>
            <a:endParaRPr lang="en-US" sz="1600" dirty="0"/>
          </a:p>
          <a:p>
            <a:pPr marL="0" lvl="0" indent="0" algn="l" rtl="0">
              <a:spcBef>
                <a:spcPts val="0"/>
              </a:spcBef>
              <a:spcAft>
                <a:spcPts val="0"/>
              </a:spcAft>
              <a:buNone/>
            </a:pPr>
            <a:endParaRPr lang="en-US" sz="1600" dirty="0"/>
          </a:p>
        </p:txBody>
      </p:sp>
      <p:sp>
        <p:nvSpPr>
          <p:cNvPr id="55" name="Google Shape;55;p13"/>
          <p:cNvSpPr txBox="1"/>
          <p:nvPr/>
        </p:nvSpPr>
        <p:spPr>
          <a:xfrm>
            <a:off x="136875" y="0"/>
            <a:ext cx="86262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dirty="0"/>
              <a:t>Recommendations</a:t>
            </a:r>
          </a:p>
        </p:txBody>
      </p:sp>
      <p:cxnSp>
        <p:nvCxnSpPr>
          <p:cNvPr id="56" name="Google Shape;56;p13"/>
          <p:cNvCxnSpPr/>
          <p:nvPr/>
        </p:nvCxnSpPr>
        <p:spPr>
          <a:xfrm rot="10800000" flipH="1">
            <a:off x="60500" y="800400"/>
            <a:ext cx="8982600" cy="660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623738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20200" y="820500"/>
            <a:ext cx="9144000" cy="4323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US" sz="1600" dirty="0">
              <a:solidFill>
                <a:schemeClr val="dk1"/>
              </a:solidFill>
            </a:endParaRPr>
          </a:p>
          <a:p>
            <a:pPr marL="285750" lvl="0" indent="-285750" algn="l" rtl="0">
              <a:spcBef>
                <a:spcPts val="0"/>
              </a:spcBef>
              <a:spcAft>
                <a:spcPts val="0"/>
              </a:spcAft>
              <a:buFont typeface="Arial" panose="020B0604020202020204" pitchFamily="34" charset="0"/>
              <a:buChar char="•"/>
            </a:pPr>
            <a:r>
              <a:rPr lang="en" sz="1600" dirty="0">
                <a:solidFill>
                  <a:schemeClr val="dk1"/>
                </a:solidFill>
              </a:rPr>
              <a:t>2</a:t>
            </a:r>
          </a:p>
          <a:p>
            <a:pPr marL="285750" lvl="0" indent="-285750" algn="l" rtl="0">
              <a:spcBef>
                <a:spcPts val="0"/>
              </a:spcBef>
              <a:spcAft>
                <a:spcPts val="0"/>
              </a:spcAft>
              <a:buFont typeface="Arial" panose="020B0604020202020204" pitchFamily="34" charset="0"/>
              <a:buChar char="•"/>
            </a:pPr>
            <a:r>
              <a:rPr lang="en" sz="1600" dirty="0">
                <a:solidFill>
                  <a:schemeClr val="dk1"/>
                </a:solidFill>
              </a:rPr>
              <a:t>3</a:t>
            </a:r>
          </a:p>
          <a:p>
            <a:pPr marL="285750" lvl="0" indent="-285750" algn="l" rtl="0">
              <a:spcBef>
                <a:spcPts val="0"/>
              </a:spcBef>
              <a:spcAft>
                <a:spcPts val="0"/>
              </a:spcAft>
              <a:buFont typeface="Arial" panose="020B0604020202020204" pitchFamily="34" charset="0"/>
              <a:buChar char="•"/>
            </a:pPr>
            <a:endParaRPr lang="en-US" sz="1600" dirty="0"/>
          </a:p>
          <a:p>
            <a:pPr marL="0" lvl="0" indent="0" algn="l" rtl="0">
              <a:spcBef>
                <a:spcPts val="0"/>
              </a:spcBef>
              <a:spcAft>
                <a:spcPts val="0"/>
              </a:spcAft>
              <a:buNone/>
            </a:pPr>
            <a:endParaRPr lang="en-US" sz="1600" dirty="0"/>
          </a:p>
          <a:p>
            <a:pPr marL="0" lvl="0" indent="0" algn="l" rtl="0">
              <a:spcBef>
                <a:spcPts val="0"/>
              </a:spcBef>
              <a:spcAft>
                <a:spcPts val="0"/>
              </a:spcAft>
              <a:buNone/>
            </a:pPr>
            <a:endParaRPr lang="en-US" sz="1600" dirty="0"/>
          </a:p>
        </p:txBody>
      </p:sp>
      <p:sp>
        <p:nvSpPr>
          <p:cNvPr id="55" name="Google Shape;55;p13"/>
          <p:cNvSpPr txBox="1"/>
          <p:nvPr/>
        </p:nvSpPr>
        <p:spPr>
          <a:xfrm>
            <a:off x="136875" y="0"/>
            <a:ext cx="86262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dirty="0"/>
              <a:t>Changes</a:t>
            </a:r>
          </a:p>
        </p:txBody>
      </p:sp>
      <p:cxnSp>
        <p:nvCxnSpPr>
          <p:cNvPr id="56" name="Google Shape;56;p13"/>
          <p:cNvCxnSpPr/>
          <p:nvPr/>
        </p:nvCxnSpPr>
        <p:spPr>
          <a:xfrm rot="10800000" flipH="1">
            <a:off x="60500" y="800400"/>
            <a:ext cx="8982600" cy="660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26194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Excel: Viewing the raw data </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Used Excel to examine the raw data</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2" name="Picture 1" descr="Table&#10;&#10;Description automatically generated">
            <a:extLst>
              <a:ext uri="{FF2B5EF4-FFF2-40B4-BE49-F238E27FC236}">
                <a16:creationId xmlns:a16="http://schemas.microsoft.com/office/drawing/2014/main" id="{A81D6CC6-15C1-DF16-3BA5-66AEA6E1C3BD}"/>
              </a:ext>
            </a:extLst>
          </p:cNvPr>
          <p:cNvPicPr>
            <a:picLocks noChangeAspect="1"/>
          </p:cNvPicPr>
          <p:nvPr/>
        </p:nvPicPr>
        <p:blipFill>
          <a:blip r:embed="rId3"/>
          <a:stretch>
            <a:fillRect/>
          </a:stretch>
        </p:blipFill>
        <p:spPr>
          <a:xfrm>
            <a:off x="3904342" y="1032216"/>
            <a:ext cx="5071507" cy="3844454"/>
          </a:xfrm>
          <a:prstGeom prst="rect">
            <a:avLst/>
          </a:prstGeom>
        </p:spPr>
      </p:pic>
    </p:spTree>
    <p:extLst>
      <p:ext uri="{BB962C8B-B14F-4D97-AF65-F5344CB8AC3E}">
        <p14:creationId xmlns:p14="http://schemas.microsoft.com/office/powerpoint/2010/main" val="2635816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Excel: Pivot Tables </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indent="-330200">
              <a:lnSpc>
                <a:spcPct val="100000"/>
              </a:lnSpc>
              <a:buClr>
                <a:schemeClr val="dk1"/>
              </a:buClr>
              <a:buSzPts val="1600"/>
            </a:pPr>
            <a:r>
              <a:rPr lang="en" sz="1600" dirty="0">
                <a:solidFill>
                  <a:schemeClr val="dk1"/>
                </a:solidFill>
              </a:rPr>
              <a:t>Pivot tables were used to filter data to better understand dataset</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Google Shape;75;p16">
            <a:extLst>
              <a:ext uri="{FF2B5EF4-FFF2-40B4-BE49-F238E27FC236}">
                <a16:creationId xmlns:a16="http://schemas.microsoft.com/office/drawing/2014/main" id="{035699E4-DAB7-D340-34FD-268F6ACF62E3}"/>
              </a:ext>
            </a:extLst>
          </p:cNvPr>
          <p:cNvPicPr preferRelativeResize="0"/>
          <p:nvPr/>
        </p:nvPicPr>
        <p:blipFill>
          <a:blip r:embed="rId3">
            <a:alphaModFix/>
          </a:blip>
          <a:stretch>
            <a:fillRect/>
          </a:stretch>
        </p:blipFill>
        <p:spPr>
          <a:xfrm>
            <a:off x="5443914" y="951683"/>
            <a:ext cx="3388386" cy="4125775"/>
          </a:xfrm>
          <a:prstGeom prst="rect">
            <a:avLst/>
          </a:prstGeom>
          <a:noFill/>
          <a:ln>
            <a:noFill/>
          </a:ln>
        </p:spPr>
      </p:pic>
    </p:spTree>
    <p:extLst>
      <p:ext uri="{BB962C8B-B14F-4D97-AF65-F5344CB8AC3E}">
        <p14:creationId xmlns:p14="http://schemas.microsoft.com/office/powerpoint/2010/main" val="1504609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Excel: Graphs </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Graphs were used to help visualize the data </a:t>
            </a:r>
          </a:p>
          <a:p>
            <a:pPr marL="127000" lvl="0" indent="0" algn="l" rtl="0">
              <a:lnSpc>
                <a:spcPct val="100000"/>
              </a:lnSpc>
              <a:spcBef>
                <a:spcPts val="0"/>
              </a:spcBef>
              <a:spcAft>
                <a:spcPts val="0"/>
              </a:spcAft>
              <a:buClr>
                <a:schemeClr val="dk1"/>
              </a:buClr>
              <a:buSzPts val="16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2" name="Google Shape;76;p16">
            <a:extLst>
              <a:ext uri="{FF2B5EF4-FFF2-40B4-BE49-F238E27FC236}">
                <a16:creationId xmlns:a16="http://schemas.microsoft.com/office/drawing/2014/main" id="{9E6D044A-7B05-7F8F-4696-4F2B826A7149}"/>
              </a:ext>
            </a:extLst>
          </p:cNvPr>
          <p:cNvPicPr preferRelativeResize="0"/>
          <p:nvPr/>
        </p:nvPicPr>
        <p:blipFill>
          <a:blip r:embed="rId3">
            <a:alphaModFix/>
          </a:blip>
          <a:stretch>
            <a:fillRect/>
          </a:stretch>
        </p:blipFill>
        <p:spPr>
          <a:xfrm>
            <a:off x="3691543" y="1289450"/>
            <a:ext cx="5452457" cy="3409025"/>
          </a:xfrm>
          <a:prstGeom prst="rect">
            <a:avLst/>
          </a:prstGeom>
          <a:noFill/>
          <a:ln>
            <a:noFill/>
          </a:ln>
        </p:spPr>
      </p:pic>
    </p:spTree>
    <p:extLst>
      <p:ext uri="{BB962C8B-B14F-4D97-AF65-F5344CB8AC3E}">
        <p14:creationId xmlns:p14="http://schemas.microsoft.com/office/powerpoint/2010/main" val="3065427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Python/Pandas: Renamed/Removed Columns </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Dropped irrelevant columns not needed for our analysis</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2" name="Picture 1" descr="Table&#10;&#10;Description automatically generated">
            <a:extLst>
              <a:ext uri="{FF2B5EF4-FFF2-40B4-BE49-F238E27FC236}">
                <a16:creationId xmlns:a16="http://schemas.microsoft.com/office/drawing/2014/main" id="{88129FC4-A5A0-0339-249B-0AD265CEA060}"/>
              </a:ext>
            </a:extLst>
          </p:cNvPr>
          <p:cNvPicPr>
            <a:picLocks noChangeAspect="1"/>
          </p:cNvPicPr>
          <p:nvPr/>
        </p:nvPicPr>
        <p:blipFill>
          <a:blip r:embed="rId3"/>
          <a:stretch>
            <a:fillRect/>
          </a:stretch>
        </p:blipFill>
        <p:spPr>
          <a:xfrm>
            <a:off x="3684017" y="1152474"/>
            <a:ext cx="5291833" cy="2838552"/>
          </a:xfrm>
          <a:prstGeom prst="rect">
            <a:avLst/>
          </a:prstGeom>
        </p:spPr>
      </p:pic>
    </p:spTree>
    <p:extLst>
      <p:ext uri="{BB962C8B-B14F-4D97-AF65-F5344CB8AC3E}">
        <p14:creationId xmlns:p14="http://schemas.microsoft.com/office/powerpoint/2010/main" val="1350566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Python/Pandas: Changed data type and filtered on years </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Narrowed down the dataset to capture 2019 and beyond in preparation for the machine learning model</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3</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Table&#10;&#10;Description automatically generated">
            <a:extLst>
              <a:ext uri="{FF2B5EF4-FFF2-40B4-BE49-F238E27FC236}">
                <a16:creationId xmlns:a16="http://schemas.microsoft.com/office/drawing/2014/main" id="{07DE262A-1FDD-9C2D-4EED-0D8B35F78871}"/>
              </a:ext>
            </a:extLst>
          </p:cNvPr>
          <p:cNvPicPr>
            <a:picLocks noChangeAspect="1"/>
          </p:cNvPicPr>
          <p:nvPr/>
        </p:nvPicPr>
        <p:blipFill>
          <a:blip r:embed="rId3"/>
          <a:stretch>
            <a:fillRect/>
          </a:stretch>
        </p:blipFill>
        <p:spPr>
          <a:xfrm>
            <a:off x="5151061" y="951683"/>
            <a:ext cx="3486450" cy="4125775"/>
          </a:xfrm>
          <a:prstGeom prst="rect">
            <a:avLst/>
          </a:prstGeom>
        </p:spPr>
      </p:pic>
    </p:spTree>
    <p:extLst>
      <p:ext uri="{BB962C8B-B14F-4D97-AF65-F5344CB8AC3E}">
        <p14:creationId xmlns:p14="http://schemas.microsoft.com/office/powerpoint/2010/main" val="475777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68750"/>
              <a:buFont typeface="Arial"/>
              <a:buNone/>
            </a:pPr>
            <a:r>
              <a:rPr lang="en" sz="2000" b="1" dirty="0"/>
              <a:t>Python/Pandas: Added a Primary Key</a:t>
            </a:r>
            <a:endParaRPr sz="2000" dirty="0"/>
          </a:p>
        </p:txBody>
      </p:sp>
      <p:sp>
        <p:nvSpPr>
          <p:cNvPr id="68" name="Google Shape;68;p15"/>
          <p:cNvSpPr txBox="1">
            <a:spLocks noGrp="1"/>
          </p:cNvSpPr>
          <p:nvPr>
            <p:ph type="body" idx="1"/>
          </p:nvPr>
        </p:nvSpPr>
        <p:spPr>
          <a:xfrm>
            <a:off x="311700" y="1152474"/>
            <a:ext cx="3345250" cy="3724195"/>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1</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2</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Created a unique ID to link the tables in SQL</a:t>
            </a: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4</a:t>
            </a:r>
          </a:p>
          <a:p>
            <a:pPr marL="457200" lvl="0" indent="-330200" algn="l" rtl="0">
              <a:lnSpc>
                <a:spcPct val="100000"/>
              </a:lnSpc>
              <a:spcBef>
                <a:spcPts val="0"/>
              </a:spcBef>
              <a:spcAft>
                <a:spcPts val="0"/>
              </a:spcAft>
              <a:buClr>
                <a:schemeClr val="dk1"/>
              </a:buClr>
              <a:buSzPts val="1600"/>
              <a:buChar char="●"/>
            </a:pPr>
            <a:endParaRPr lang="en"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cxnSp>
        <p:nvCxnSpPr>
          <p:cNvPr id="69" name="Google Shape;69;p15"/>
          <p:cNvCxnSpPr/>
          <p:nvPr/>
        </p:nvCxnSpPr>
        <p:spPr>
          <a:xfrm rot="10800000" flipH="1">
            <a:off x="168150" y="880750"/>
            <a:ext cx="8807700" cy="47100"/>
          </a:xfrm>
          <a:prstGeom prst="straightConnector1">
            <a:avLst/>
          </a:prstGeom>
          <a:noFill/>
          <a:ln w="9525" cap="flat" cmpd="sng">
            <a:solidFill>
              <a:schemeClr val="dk2"/>
            </a:solidFill>
            <a:prstDash val="solid"/>
            <a:round/>
            <a:headEnd type="none" w="med" len="med"/>
            <a:tailEnd type="none" w="med" len="med"/>
          </a:ln>
        </p:spPr>
      </p:cxnSp>
      <p:pic>
        <p:nvPicPr>
          <p:cNvPr id="2" name="Picture 1" descr="Table&#10;&#10;Description automatically generated">
            <a:extLst>
              <a:ext uri="{FF2B5EF4-FFF2-40B4-BE49-F238E27FC236}">
                <a16:creationId xmlns:a16="http://schemas.microsoft.com/office/drawing/2014/main" id="{CA2B0AE8-5828-362B-2903-11241BB9B8C3}"/>
              </a:ext>
            </a:extLst>
          </p:cNvPr>
          <p:cNvPicPr>
            <a:picLocks noChangeAspect="1"/>
          </p:cNvPicPr>
          <p:nvPr/>
        </p:nvPicPr>
        <p:blipFill>
          <a:blip r:embed="rId3"/>
          <a:stretch>
            <a:fillRect/>
          </a:stretch>
        </p:blipFill>
        <p:spPr>
          <a:xfrm>
            <a:off x="3788229" y="1078503"/>
            <a:ext cx="5187621" cy="3446947"/>
          </a:xfrm>
          <a:prstGeom prst="rect">
            <a:avLst/>
          </a:prstGeom>
        </p:spPr>
      </p:pic>
    </p:spTree>
    <p:extLst>
      <p:ext uri="{BB962C8B-B14F-4D97-AF65-F5344CB8AC3E}">
        <p14:creationId xmlns:p14="http://schemas.microsoft.com/office/powerpoint/2010/main" val="156349187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411</TotalTime>
  <Words>1077</Words>
  <Application>Microsoft Macintosh PowerPoint</Application>
  <PresentationFormat>On-screen Show (16:9)</PresentationFormat>
  <Paragraphs>315</Paragraphs>
  <Slides>35</Slides>
  <Notes>35</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35</vt:i4>
      </vt:variant>
    </vt:vector>
  </HeadingPairs>
  <TitlesOfParts>
    <vt:vector size="37" baseType="lpstr">
      <vt:lpstr>Arial</vt:lpstr>
      <vt:lpstr>Simple Light</vt:lpstr>
      <vt:lpstr>PowerPoint Presentation</vt:lpstr>
      <vt:lpstr>PowerPoint Presentation</vt:lpstr>
      <vt:lpstr>Technology, Tools, and Algorithms used for the project:</vt:lpstr>
      <vt:lpstr>Excel: Viewing the raw data </vt:lpstr>
      <vt:lpstr>Excel: Pivot Tables </vt:lpstr>
      <vt:lpstr>Excel: Graphs </vt:lpstr>
      <vt:lpstr>Python/Pandas: Renamed/Removed Columns </vt:lpstr>
      <vt:lpstr>Python/Pandas: Changed data type and filtered on years </vt:lpstr>
      <vt:lpstr>Python/Pandas: Added a Primary Key</vt:lpstr>
      <vt:lpstr>Python/Pandas: Created Income and Expenditure Data Frames</vt:lpstr>
      <vt:lpstr>SQL: Created an ERD</vt:lpstr>
      <vt:lpstr>SQL: Built tables for Income and Expenditure files</vt:lpstr>
      <vt:lpstr>SQL: Income and Expenditure Table</vt:lpstr>
      <vt:lpstr>SQL: Merged the tables </vt:lpstr>
      <vt:lpstr>Machine Learning: Mock-Up Training and Testing</vt:lpstr>
      <vt:lpstr>Machine Learning: Mock-Up Algorithm and Scores</vt:lpstr>
      <vt:lpstr>Machine Learning: Mock-Up Plot</vt:lpstr>
      <vt:lpstr>Machine Learning: Mock-Up Plot Twist</vt:lpstr>
      <vt:lpstr>Machine Learning: Reading and Plotting Data</vt:lpstr>
      <vt:lpstr>Machine Learning: Converting to an Array and Scaling the Data</vt:lpstr>
      <vt:lpstr>Machine Learning: Creating and Scaling the Training data set</vt:lpstr>
      <vt:lpstr>Machine Learning: Reshaping the data and building LSTM Model</vt:lpstr>
      <vt:lpstr>Machine Learning: Compile and Train the Model</vt:lpstr>
      <vt:lpstr>Machine Learning: Creating the Testing Data Set and Numpy Array</vt:lpstr>
      <vt:lpstr>Machine Learning: Reshape the data and get predicted income</vt:lpstr>
      <vt:lpstr>Machine Learning: Plot Results</vt:lpstr>
      <vt:lpstr>Machine Learning: Show Predicted and Actual Income</vt:lpstr>
      <vt:lpstr>Machine Learning: Distplot Valid</vt:lpstr>
      <vt:lpstr>Machine Learning: Display Metrics</vt:lpstr>
      <vt:lpstr>Tableau: Actual vs Predicted Results</vt:lpstr>
      <vt:lpstr>Tableau: Selected Expenditures Actual vs Predicted</vt:lpstr>
      <vt:lpstr>Tableau: Expenditure Prediction for 2022 vs Previous Years</vt:lpstr>
      <vt:lpstr>Tableau: Income Predictions for 2022 vs Previous Years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Clayton Gossett</cp:lastModifiedBy>
  <cp:revision>17</cp:revision>
  <dcterms:modified xsi:type="dcterms:W3CDTF">2023-02-08T04:49:23Z</dcterms:modified>
</cp:coreProperties>
</file>